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81" r:id="rId2"/>
    <p:sldMasterId id="2147483685" r:id="rId3"/>
    <p:sldMasterId id="2147483688" r:id="rId4"/>
    <p:sldMasterId id="2147483692" r:id="rId5"/>
    <p:sldMasterId id="2147483694" r:id="rId6"/>
  </p:sldMasterIdLst>
  <p:notesMasterIdLst>
    <p:notesMasterId r:id="rId42"/>
  </p:notesMasterIdLst>
  <p:sldIdLst>
    <p:sldId id="2991" r:id="rId7"/>
    <p:sldId id="2967" r:id="rId8"/>
    <p:sldId id="2711" r:id="rId9"/>
    <p:sldId id="2841" r:id="rId10"/>
    <p:sldId id="2840" r:id="rId11"/>
    <p:sldId id="2961" r:id="rId12"/>
    <p:sldId id="2713" r:id="rId13"/>
    <p:sldId id="2715" r:id="rId14"/>
    <p:sldId id="2716" r:id="rId15"/>
    <p:sldId id="2717" r:id="rId16"/>
    <p:sldId id="2718" r:id="rId17"/>
    <p:sldId id="2719" r:id="rId18"/>
    <p:sldId id="2842" r:id="rId19"/>
    <p:sldId id="2843" r:id="rId20"/>
    <p:sldId id="2962" r:id="rId21"/>
    <p:sldId id="2721" r:id="rId22"/>
    <p:sldId id="2957" r:id="rId23"/>
    <p:sldId id="2846" r:id="rId24"/>
    <p:sldId id="2963" r:id="rId25"/>
    <p:sldId id="2847" r:id="rId26"/>
    <p:sldId id="2958" r:id="rId27"/>
    <p:sldId id="2848" r:id="rId28"/>
    <p:sldId id="2849" r:id="rId29"/>
    <p:sldId id="2960" r:id="rId30"/>
    <p:sldId id="2723" r:id="rId31"/>
    <p:sldId id="2965" r:id="rId32"/>
    <p:sldId id="2850" r:id="rId33"/>
    <p:sldId id="2851" r:id="rId34"/>
    <p:sldId id="2725" r:id="rId35"/>
    <p:sldId id="2852" r:id="rId36"/>
    <p:sldId id="2853" r:id="rId37"/>
    <p:sldId id="2854" r:id="rId38"/>
    <p:sldId id="2959" r:id="rId39"/>
    <p:sldId id="2855" r:id="rId40"/>
    <p:sldId id="2968" r:id="rId4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16" autoAdjust="0"/>
    <p:restoredTop sz="96327" autoAdjust="0"/>
  </p:normalViewPr>
  <p:slideViewPr>
    <p:cSldViewPr>
      <p:cViewPr varScale="1">
        <p:scale>
          <a:sx n="128" d="100"/>
          <a:sy n="128" d="100"/>
        </p:scale>
        <p:origin x="12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2024. 10. 6.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ED1A8-8C93-4BD0-9402-1D9262169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09E2F252-4379-B6AC-39DA-5DB70AF50D0C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46440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48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6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60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4F5D7208-D985-81CE-505C-17BCB40CA8EA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24457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96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4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1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70309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5002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3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6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cxnSp>
        <p:nvCxnSpPr>
          <p:cNvPr id="5" name="직선 연결선 3">
            <a:extLst>
              <a:ext uri="{FF2B5EF4-FFF2-40B4-BE49-F238E27FC236}">
                <a16:creationId xmlns:a16="http://schemas.microsoft.com/office/drawing/2014/main" id="{8B212B1F-2B61-115F-8CBD-17A0662BCD65}"/>
              </a:ext>
            </a:extLst>
          </p:cNvPr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41038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48795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53F4386B-D25E-B72A-C291-0C7426720B66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CC240C25-807E-87F1-9506-539BBA5041F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1" r:id="rId3"/>
    <p:sldLayoutId id="2147483673" r:id="rId4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5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E11A05E4-98BF-670D-F09E-0007BA611445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73B120E0-2B63-BC45-530A-EC539A9E21D3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79080D6B-51FF-A0DF-25E8-FF0EAF67824A}"/>
              </a:ext>
            </a:extLst>
          </p:cNvPr>
          <p:cNvSpPr/>
          <p:nvPr userDrawn="1"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6BFFBB33-933A-D4D7-367B-A5210D9F6580}"/>
              </a:ext>
            </a:extLst>
          </p:cNvPr>
          <p:cNvSpPr/>
          <p:nvPr userDrawn="1"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09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ransition>
    <p:zoom/>
  </p:transition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7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7: </a:t>
            </a:r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Synch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ronization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3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Semaphores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parent calls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 before the child has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95240"/>
              </p:ext>
            </p:extLst>
          </p:nvPr>
        </p:nvGraphicFramePr>
        <p:xfrm>
          <a:off x="323528" y="1715616"/>
          <a:ext cx="849694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(Child exists; is runnable)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wake(Parent)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2681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Parent Waiting For Child (Case 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child runs to completion before the parent call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7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230009"/>
              </p:ext>
            </p:extLst>
          </p:nvPr>
        </p:nvGraphicFramePr>
        <p:xfrm>
          <a:off x="323528" y="1696184"/>
          <a:ext cx="849694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Create(Child)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(Child exists; is runnable)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</a:t>
                      </a:r>
                      <a:r>
                        <a:rPr lang="en-US" altLang="ko-KR" sz="1400" i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switch→Child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child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wake(nobody)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parent 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</a:t>
                      </a:r>
                      <a:r>
                        <a:rPr lang="en-US" altLang="ko-KR" sz="1400" i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Switch→Parent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&lt;0)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awake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885924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Producer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put()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empty</a:t>
            </a:r>
            <a:r>
              <a:rPr lang="en-US" altLang="ko-KR" dirty="0"/>
              <a:t> in order to put data into it.</a:t>
            </a:r>
          </a:p>
          <a:p>
            <a:r>
              <a:rPr lang="en-US" altLang="ko-KR" b="1" dirty="0"/>
              <a:t>Consumer</a:t>
            </a:r>
            <a:r>
              <a:rPr lang="en-US" altLang="ko-KR" dirty="0"/>
              <a:t>: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get() </a:t>
            </a:r>
            <a:r>
              <a:rPr lang="en-US" altLang="ko-KR" dirty="0"/>
              <a:t>interface</a:t>
            </a:r>
          </a:p>
          <a:p>
            <a:pPr lvl="1"/>
            <a:r>
              <a:rPr lang="en-US" altLang="ko-KR" dirty="0"/>
              <a:t>Wait for a buffer to become </a:t>
            </a:r>
            <a:r>
              <a:rPr lang="en-US" altLang="ko-KR" i="1" dirty="0"/>
              <a:t>filled</a:t>
            </a:r>
            <a:r>
              <a:rPr lang="en-US" altLang="ko-KR" dirty="0"/>
              <a:t> before using it.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578" y="3128769"/>
            <a:ext cx="759684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buffer[MAX];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put(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buffer[fill] = value;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line f1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fill = (fill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f2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get()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buffer[use];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use = (use +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 MAX;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g2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</a:t>
            </a:r>
          </a:p>
        </p:txBody>
      </p:sp>
    </p:spTree>
    <p:extLst>
      <p:ext uri="{BB962C8B-B14F-4D97-AF65-F5344CB8AC3E}">
        <p14:creationId xmlns:p14="http://schemas.microsoft.com/office/powerpoint/2010/main" val="161790049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980728"/>
            <a:ext cx="770485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5" y="5833591"/>
            <a:ext cx="5328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667099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Producer/Consumer (Bounded-Buffer)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Imagine that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ko-KR" dirty="0"/>
              <a:t> is greater than 1</a:t>
            </a:r>
          </a:p>
          <a:p>
            <a:pPr lvl="2"/>
            <a:r>
              <a:rPr lang="en-US" altLang="ko-KR" dirty="0"/>
              <a:t>If there are multiple producers,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race condition </a:t>
            </a:r>
            <a:r>
              <a:rPr lang="en-US" altLang="ko-KR"/>
              <a:t>can happen.</a:t>
            </a:r>
            <a:endParaRPr lang="en-US" altLang="ko-KR" dirty="0"/>
          </a:p>
          <a:p>
            <a:pPr lvl="2"/>
            <a:r>
              <a:rPr lang="en-US" altLang="ko-KR" dirty="0"/>
              <a:t>It means that the old data there is overwritten.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We’ve forgotten here is </a:t>
            </a:r>
            <a:r>
              <a:rPr lang="en-US" altLang="ko-KR" b="1" dirty="0"/>
              <a:t>mutual exclusion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filling of a buffer and incrementing of the index into the buffer is a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critical section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172580"/>
            <a:ext cx="770485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altLang="ko-KR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MAX);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ko-KR" sz="12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 and 0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r>
              <a:rPr lang="zh-CN" alt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altLang="ko-KR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…</a:t>
            </a:r>
          </a:p>
          <a:p>
            <a:pPr marL="228600" indent="-228600">
              <a:buFontTx/>
              <a:buAutoNum type="arabicPlain" startAt="21"/>
            </a:pPr>
            <a:r>
              <a:rPr lang="en-US" altLang="ko-KR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3688" y="2401143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First Attempt: Adding the Full and Empty Conditions (Cont.)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42410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A16C5-3C8A-6746-B5D5-1DB28389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C57B5A-10A7-9049-AF7F-9D6198FDD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369783"/>
            <a:ext cx="8786812" cy="452165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5E722-E10F-3D48-A1EE-01801372AE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543B7-155A-D04A-9963-16A7530D3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74588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5309"/>
            <a:ext cx="7488832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18743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526468"/>
            <a:ext cx="748883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c0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 </a:t>
            </a:r>
          </a:p>
          <a:p>
            <a:pPr marL="342900" indent="-342900">
              <a:buAutoNum type="arabicPlain" startAt="21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int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c4 (NEW LINE)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  }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1800" y="5733256"/>
            <a:ext cx="3425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(Incorrectly)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59040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Adding Mutual Exclusion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two thread: one producer and one consumer.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acquire</a:t>
            </a:r>
            <a:r>
              <a:rPr lang="en-US" altLang="ko-KR" dirty="0"/>
              <a:t>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dirty="0"/>
              <a:t> (line c0).</a:t>
            </a:r>
          </a:p>
          <a:p>
            <a:pPr lvl="2"/>
            <a:r>
              <a:rPr lang="en-US" altLang="ko-KR" dirty="0"/>
              <a:t>The consumer </a:t>
            </a:r>
            <a:r>
              <a:rPr lang="en-US" altLang="ko-KR" b="1" dirty="0"/>
              <a:t>calls</a:t>
            </a:r>
            <a:r>
              <a:rPr lang="en-US" altLang="ko-KR" dirty="0"/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ko-KR" dirty="0"/>
              <a:t>on </a:t>
            </a:r>
            <a:r>
              <a:rPr lang="en-US" altLang="ko-KR"/>
              <a:t>the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en-US" altLang="ko-KR"/>
              <a:t> </a:t>
            </a:r>
            <a:r>
              <a:rPr lang="en-US" altLang="ko-KR" dirty="0"/>
              <a:t>semaphore (line c1).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consumer is </a:t>
            </a:r>
            <a:r>
              <a:rPr lang="en-US" altLang="ko-KR" b="1" dirty="0">
                <a:sym typeface="Wingdings" panose="05000000000000000000" pitchFamily="2" charset="2"/>
              </a:rPr>
              <a:t>blocked</a:t>
            </a:r>
            <a:r>
              <a:rPr lang="en-US" altLang="ko-KR" dirty="0">
                <a:sym typeface="Wingdings" panose="05000000000000000000" pitchFamily="2" charset="2"/>
              </a:rPr>
              <a:t> and </a:t>
            </a:r>
            <a:r>
              <a:rPr lang="en-US" altLang="ko-KR" b="1" dirty="0">
                <a:sym typeface="Wingdings" panose="05000000000000000000" pitchFamily="2" charset="2"/>
              </a:rPr>
              <a:t>yield</a:t>
            </a:r>
            <a:r>
              <a:rPr lang="en-US" altLang="ko-KR" dirty="0">
                <a:sym typeface="Wingdings" panose="05000000000000000000" pitchFamily="2" charset="2"/>
              </a:rPr>
              <a:t> the CPU.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The consumer </a:t>
            </a:r>
            <a:r>
              <a:rPr lang="en-US" altLang="ko-KR" u="sng" dirty="0">
                <a:sym typeface="Wingdings" panose="05000000000000000000" pitchFamily="2" charset="2"/>
              </a:rPr>
              <a:t>still holds the </a:t>
            </a:r>
            <a:r>
              <a:rPr lang="en-US" altLang="ko-KR" u="sng" dirty="0" err="1"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</a:t>
            </a:r>
            <a:r>
              <a:rPr lang="en-US" altLang="ko-KR" b="1" dirty="0">
                <a:sym typeface="Wingdings" panose="05000000000000000000" pitchFamily="2" charset="2"/>
              </a:rPr>
              <a:t>calls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altLang="ko-KR" dirty="0">
                <a:sym typeface="Wingdings" panose="05000000000000000000" pitchFamily="2" charset="2"/>
              </a:rPr>
              <a:t> on the binary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mutex</a:t>
            </a:r>
            <a:r>
              <a:rPr lang="en-US" altLang="ko-KR" dirty="0">
                <a:sym typeface="Wingdings" panose="05000000000000000000" pitchFamily="2" charset="2"/>
              </a:rPr>
              <a:t> semaphore (line p0).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The producer is now </a:t>
            </a:r>
            <a:r>
              <a:rPr lang="en-US" altLang="ko-KR" b="1" dirty="0">
                <a:sym typeface="Wingdings" panose="05000000000000000000" pitchFamily="2" charset="2"/>
              </a:rPr>
              <a:t>stuck</a:t>
            </a:r>
            <a:r>
              <a:rPr lang="en-US" altLang="ko-KR" dirty="0">
                <a:sym typeface="Wingdings" panose="05000000000000000000" pitchFamily="2" charset="2"/>
              </a:rPr>
              <a:t> waiting too.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a classic deadlock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40708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79D2D-E13D-B54A-96FE-E4F337F4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3A4DD17-CF9D-9B45-9B28-AACB399E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209938"/>
            <a:ext cx="8786812" cy="484134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F6696-F30F-5C42-8DF7-6FBDF1F24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2F0E9-2337-B043-8AD4-A2B56F87D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06533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7D74-C906-2A20-DDA1-64A81EE3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9FEC-92CD-6C9A-6397-63C762F9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</a:p>
          <a:p>
            <a:pPr lvl="1"/>
            <a:r>
              <a:rPr lang="en-US" altLang="zh-CN" dirty="0"/>
              <a:t>Mutex</a:t>
            </a:r>
          </a:p>
          <a:p>
            <a:pPr lvl="1"/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atomic</a:t>
            </a:r>
            <a:r>
              <a:rPr lang="zh-CN" altLang="en-US" dirty="0"/>
              <a:t> </a:t>
            </a:r>
            <a:r>
              <a:rPr lang="en-US" altLang="zh-CN" dirty="0"/>
              <a:t>counters</a:t>
            </a:r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operations: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wait()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lvl="1" latinLnBrk="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V(semaphore),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signal(),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post()</a:t>
            </a:r>
            <a:r>
              <a:rPr lang="en-US" altLang="zh-CN" dirty="0"/>
              <a:t>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Dutch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increment</a:t>
            </a:r>
            <a:endParaRPr lang="en-HK" altLang="zh-CN" dirty="0"/>
          </a:p>
          <a:p>
            <a:r>
              <a:rPr lang="en-US" altLang="zh-CN" dirty="0"/>
              <a:t>Probably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unintuitive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endParaRPr lang="en-HK" altLang="zh-CN" dirty="0"/>
          </a:p>
          <a:p>
            <a:pPr lvl="1"/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i="1" dirty="0" err="1"/>
              <a:t>Edsger</a:t>
            </a:r>
            <a:r>
              <a:rPr lang="zh-CN" altLang="en-US" i="1" dirty="0"/>
              <a:t> </a:t>
            </a:r>
            <a:r>
              <a:rPr lang="en-US" altLang="zh-CN" i="1" dirty="0"/>
              <a:t>W.</a:t>
            </a:r>
            <a:r>
              <a:rPr lang="zh-CN" altLang="en-US" i="1" dirty="0"/>
              <a:t> </a:t>
            </a:r>
            <a:r>
              <a:rPr lang="en-US" altLang="zh-CN" i="1" dirty="0"/>
              <a:t>Dijkstra</a:t>
            </a:r>
            <a:r>
              <a:rPr lang="zh-CN" altLang="en-US" i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to…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08697-198D-D9EF-5493-3752357F0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0219-33B4-4256-C0A7-C8716D21F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2" descr="Edsger W. Dijkstra - Wikipedia">
            <a:extLst>
              <a:ext uri="{FF2B5EF4-FFF2-40B4-BE49-F238E27FC236}">
                <a16:creationId xmlns:a16="http://schemas.microsoft.com/office/drawing/2014/main" id="{E636D9D4-2ABB-49DC-B6D0-EF6378F55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6"/>
          <a:stretch/>
        </p:blipFill>
        <p:spPr bwMode="auto">
          <a:xfrm>
            <a:off x="7259733" y="4725144"/>
            <a:ext cx="1410401" cy="15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1069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empty;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full;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*producer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		put(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p2.5 (… AND HERE)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p3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75957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Working 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835292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*consumer(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loops;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(&amp;full);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c1.5 (MOVED MUTEX HERE…)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get(); 	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(&amp;mutex); 	</a:t>
            </a:r>
            <a:r>
              <a:rPr lang="en-US" altLang="ko-KR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c2.5 (… AND HERE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(&amp;empty);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line c3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(“%d\n”,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main(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(&amp;empty,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MAX);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MAX buffers are empty to begin with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(&amp;full,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 and 0 are full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(&amp;mutex,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mutex=1 because it is a lock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	// …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342900" indent="-342900">
              <a:buAutoNum type="arabicPlain" startAt="23"/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001543"/>
            <a:ext cx="328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Adding Mutual Exclusion (Correctly)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433926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Imagine a number of concurrent list operations, including </a:t>
            </a:r>
            <a:r>
              <a:rPr lang="en-US" altLang="ko-KR" b="1" dirty="0"/>
              <a:t>inserts</a:t>
            </a:r>
            <a:r>
              <a:rPr lang="en-US" altLang="ko-KR" dirty="0"/>
              <a:t> and simple </a:t>
            </a:r>
            <a:r>
              <a:rPr lang="en-US" altLang="ko-KR" b="1" dirty="0"/>
              <a:t>lookups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insert:</a:t>
            </a:r>
          </a:p>
          <a:p>
            <a:pPr lvl="2"/>
            <a:r>
              <a:rPr lang="en-US" altLang="ko-KR" dirty="0"/>
              <a:t>Change the state of the list</a:t>
            </a:r>
          </a:p>
          <a:p>
            <a:pPr lvl="2"/>
            <a:r>
              <a:rPr lang="en-US" altLang="ko-KR" dirty="0"/>
              <a:t>A traditional </a:t>
            </a:r>
            <a:r>
              <a:rPr lang="en-US" altLang="ko-KR" u="sng" dirty="0"/>
              <a:t>critical section</a:t>
            </a:r>
            <a:r>
              <a:rPr lang="en-US" altLang="ko-KR" dirty="0"/>
              <a:t> makes sense.</a:t>
            </a:r>
          </a:p>
          <a:p>
            <a:pPr lvl="1"/>
            <a:r>
              <a:rPr lang="en-US" altLang="ko-KR" b="1" dirty="0"/>
              <a:t>lookup:</a:t>
            </a:r>
          </a:p>
          <a:p>
            <a:pPr lvl="2"/>
            <a:r>
              <a:rPr lang="en-US" altLang="ko-KR" dirty="0"/>
              <a:t>Simply </a:t>
            </a:r>
            <a:r>
              <a:rPr lang="en-US" altLang="ko-KR" i="1" dirty="0"/>
              <a:t>read</a:t>
            </a:r>
            <a:r>
              <a:rPr lang="en-US" altLang="ko-KR" dirty="0"/>
              <a:t> the data structure.</a:t>
            </a:r>
          </a:p>
          <a:p>
            <a:pPr lvl="2"/>
            <a:r>
              <a:rPr lang="en-US" altLang="ko-KR" dirty="0"/>
              <a:t>As long as we can guarantee that no insert is on-going, we can allow many lookups to proceed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concurrently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5229200"/>
            <a:ext cx="6696744" cy="648072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 special type of lock is known as a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reader-write lock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122576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Only </a:t>
            </a:r>
            <a:r>
              <a:rPr lang="en-US" altLang="ko-KR" b="1" dirty="0"/>
              <a:t>a single writer </a:t>
            </a:r>
            <a:r>
              <a:rPr lang="en-US" altLang="ko-KR" dirty="0"/>
              <a:t>can acquire the lock.</a:t>
            </a:r>
          </a:p>
          <a:p>
            <a:r>
              <a:rPr lang="en-US" altLang="ko-KR" dirty="0"/>
              <a:t>Once a reader has acquired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 read lock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b="1" dirty="0"/>
              <a:t>More readers </a:t>
            </a:r>
            <a:r>
              <a:rPr lang="en-US" altLang="ko-KR" dirty="0"/>
              <a:t>will be allowed to acquire the read lock too.</a:t>
            </a:r>
          </a:p>
          <a:p>
            <a:pPr lvl="1"/>
            <a:r>
              <a:rPr lang="en-US" altLang="ko-KR" dirty="0"/>
              <a:t>A writer will </a:t>
            </a:r>
            <a:r>
              <a:rPr lang="en-US" altLang="ko-KR" u="sng" dirty="0"/>
              <a:t>have to wait</a:t>
            </a:r>
            <a:r>
              <a:rPr lang="en-US" altLang="ko-KR" dirty="0"/>
              <a:t> until all readers are finished.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532" y="3057341"/>
            <a:ext cx="8424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binary semaphore (basic lock)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used to allow ONE writer or MANY readers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readers; 	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count of readers reading in critical section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altLang="ko-KR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49D3A-D939-E64B-8D8D-A60258617BE9}"/>
              </a:ext>
            </a:extLst>
          </p:cNvPr>
          <p:cNvSpPr txBox="1"/>
          <p:nvPr/>
        </p:nvSpPr>
        <p:spPr>
          <a:xfrm>
            <a:off x="395251" y="4941168"/>
            <a:ext cx="84249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225788698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95B61-1BFC-6B44-9EB5-2F088A9FCC35}"/>
              </a:ext>
            </a:extLst>
          </p:cNvPr>
          <p:cNvSpPr txBox="1"/>
          <p:nvPr/>
        </p:nvSpPr>
        <p:spPr>
          <a:xfrm>
            <a:off x="340482" y="151291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rwlock_acquire_readlock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-&gt;readers++;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first reader acquires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11237-6A6F-3548-A8F1-F9079521EC48}"/>
              </a:ext>
            </a:extLst>
          </p:cNvPr>
          <p:cNvSpPr txBox="1"/>
          <p:nvPr/>
        </p:nvSpPr>
        <p:spPr>
          <a:xfrm>
            <a:off x="340482" y="3647846"/>
            <a:ext cx="8424936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rwlock_release_readlock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-&gt;readers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// last reader releases </a:t>
            </a:r>
            <a:r>
              <a:rPr lang="en-US" altLang="ko-KR" sz="1400" dirty="0" err="1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-&gt;lock);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581414321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FE47-C6BB-C246-98E9-11A3787A7037}"/>
              </a:ext>
            </a:extLst>
          </p:cNvPr>
          <p:cNvSpPr txBox="1"/>
          <p:nvPr/>
        </p:nvSpPr>
        <p:spPr>
          <a:xfrm>
            <a:off x="214313" y="1779294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rwlock_acquire_writelock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916CA-68CD-5149-9D5F-CD38A8894EE5}"/>
              </a:ext>
            </a:extLst>
          </p:cNvPr>
          <p:cNvSpPr txBox="1"/>
          <p:nvPr/>
        </p:nvSpPr>
        <p:spPr>
          <a:xfrm>
            <a:off x="216219" y="3395121"/>
            <a:ext cx="842493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rwlock_release_writelock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rwlock_t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(&amp;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-&gt;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writelock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83134844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D3214-8D15-564C-8AB0-252C648A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C4623-AEA3-B446-B1C9-E87077E00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4E0D8-DAC7-5B4D-81EB-0F4AA0D7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E443FC-3A5B-9346-8489-86EBAF07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4" y="776554"/>
            <a:ext cx="8245549" cy="56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246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Reader-Writer Locks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reader-writer locks have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fairness problem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would be relatively easy for reader to </a:t>
            </a:r>
            <a:r>
              <a:rPr lang="en-US" altLang="ko-KR" b="1" dirty="0"/>
              <a:t>starve writer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How to </a:t>
            </a:r>
            <a:r>
              <a:rPr lang="en-US" altLang="ko-KR" u="sng" dirty="0"/>
              <a:t>prevent</a:t>
            </a:r>
            <a:r>
              <a:rPr lang="en-US" altLang="ko-KR" dirty="0"/>
              <a:t> more readers from entering the lock once a writer is waiting?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13121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Assume there are five “</a:t>
            </a:r>
            <a:r>
              <a:rPr lang="en-US" altLang="ko-KR" sz="1800" b="1" dirty="0"/>
              <a:t>philosophers</a:t>
            </a:r>
            <a:r>
              <a:rPr lang="en-US" altLang="ko-KR" sz="1800" dirty="0"/>
              <a:t>” sitting around a table.</a:t>
            </a:r>
          </a:p>
          <a:p>
            <a:pPr lvl="1"/>
            <a:r>
              <a:rPr lang="en-US" altLang="ko-KR" sz="1600" dirty="0"/>
              <a:t>Between each pair of philosophers is </a:t>
            </a:r>
            <a:r>
              <a:rPr lang="en-US" altLang="ko-KR" sz="1600" u="sng" dirty="0"/>
              <a:t>a single fork</a:t>
            </a:r>
            <a:r>
              <a:rPr lang="en-US" altLang="ko-KR" sz="1600" dirty="0"/>
              <a:t> (five total).</a:t>
            </a:r>
          </a:p>
          <a:p>
            <a:pPr lvl="1"/>
            <a:r>
              <a:rPr lang="en-US" altLang="ko-KR" sz="1600" dirty="0"/>
              <a:t>The philosophers each have times when they </a:t>
            </a:r>
            <a:r>
              <a:rPr lang="en-US" altLang="ko-KR" sz="1600" b="1" dirty="0"/>
              <a:t>think</a:t>
            </a:r>
            <a:r>
              <a:rPr lang="en-US" altLang="ko-KR" sz="1600" dirty="0"/>
              <a:t>, and don’t need any forks, and times whe</a:t>
            </a:r>
            <a:r>
              <a:rPr lang="en-US" altLang="zh-CN" sz="1600" dirty="0"/>
              <a:t>n</a:t>
            </a:r>
            <a:r>
              <a:rPr lang="en-US" altLang="ko-KR" sz="1600" dirty="0"/>
              <a:t> they </a:t>
            </a:r>
            <a:r>
              <a:rPr lang="en-US" altLang="ko-KR" sz="1600" b="1" dirty="0"/>
              <a:t>eat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In order to </a:t>
            </a:r>
            <a:r>
              <a:rPr lang="en-US" altLang="ko-KR" sz="1600" i="1" dirty="0"/>
              <a:t>eat</a:t>
            </a:r>
            <a:r>
              <a:rPr lang="en-US" altLang="ko-KR" sz="1600" dirty="0"/>
              <a:t>, a philosopher needs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two forks</a:t>
            </a:r>
            <a:r>
              <a:rPr lang="en-US" altLang="ko-KR" sz="1600" dirty="0"/>
              <a:t>, both the one on their </a:t>
            </a:r>
            <a:r>
              <a:rPr lang="en-US" altLang="ko-KR" sz="1600" i="1" dirty="0"/>
              <a:t>left</a:t>
            </a:r>
            <a:r>
              <a:rPr lang="en-US" altLang="ko-KR" sz="1600" dirty="0"/>
              <a:t> and the one on their </a:t>
            </a:r>
            <a:r>
              <a:rPr lang="en-US" altLang="ko-KR" sz="1600" i="1" dirty="0"/>
              <a:t>right</a:t>
            </a:r>
            <a:r>
              <a:rPr lang="zh-CN" altLang="en-US" sz="1600" i="1" dirty="0"/>
              <a:t> </a:t>
            </a:r>
            <a:r>
              <a:rPr lang="en-US" altLang="zh-CN" sz="1600" dirty="0"/>
              <a:t>(I</a:t>
            </a:r>
            <a:r>
              <a:rPr lang="zh-CN" altLang="en-US" sz="1600" dirty="0"/>
              <a:t> </a:t>
            </a:r>
            <a:r>
              <a:rPr lang="en-US" altLang="zh-CN" sz="1600" dirty="0"/>
              <a:t>know</a:t>
            </a:r>
            <a:r>
              <a:rPr lang="zh-CN" altLang="en-US" sz="1600" dirty="0"/>
              <a:t> </a:t>
            </a:r>
            <a:r>
              <a:rPr lang="en-US" altLang="zh-CN" sz="1600" dirty="0"/>
              <a:t>it’s</a:t>
            </a:r>
            <a:r>
              <a:rPr lang="zh-CN" altLang="en-US" sz="1600" dirty="0"/>
              <a:t> </a:t>
            </a:r>
            <a:r>
              <a:rPr lang="en-US" altLang="zh-CN" sz="1600" dirty="0"/>
              <a:t>weird…)</a:t>
            </a:r>
            <a:endParaRPr lang="en-US" altLang="ko-KR" sz="1600" dirty="0"/>
          </a:p>
          <a:p>
            <a:pPr lvl="1"/>
            <a:r>
              <a:rPr lang="en-US" altLang="zh-CN" sz="1600" b="1" dirty="0"/>
              <a:t>C</a:t>
            </a:r>
            <a:r>
              <a:rPr lang="en-US" altLang="ko-KR" sz="1600" b="1" dirty="0"/>
              <a:t>ontention for these forks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arises!</a:t>
            </a:r>
            <a:endParaRPr lang="en-US" altLang="ko-KR" sz="1600" b="1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16216" y="3140968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963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f1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812360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52320" y="5585563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28384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f0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2240" y="5877272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f4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52120" y="5589240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5085184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f3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48064" y="4077072"/>
            <a:ext cx="792088" cy="792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P2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96136" y="3501008"/>
            <a:ext cx="432048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f2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59543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 challenge</a:t>
            </a:r>
          </a:p>
          <a:p>
            <a:pPr lvl="1"/>
            <a:r>
              <a:rPr lang="en-US" altLang="ko-KR" dirty="0"/>
              <a:t>There is </a:t>
            </a:r>
            <a:r>
              <a:rPr lang="en-US" altLang="ko-KR" b="1" dirty="0"/>
              <a:t>no deadlock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No</a:t>
            </a:r>
            <a:r>
              <a:rPr lang="en-US" altLang="ko-KR" dirty="0"/>
              <a:t> philosopher </a:t>
            </a:r>
            <a:r>
              <a:rPr lang="en-US" altLang="ko-KR" b="1" dirty="0"/>
              <a:t>starves</a:t>
            </a:r>
            <a:r>
              <a:rPr lang="en-US" altLang="ko-KR" dirty="0"/>
              <a:t> and never gets to eat.</a:t>
            </a:r>
          </a:p>
          <a:p>
            <a:pPr lvl="1"/>
            <a:r>
              <a:rPr lang="en-US" altLang="ko-KR" b="1" dirty="0"/>
              <a:t>Concurrency</a:t>
            </a:r>
            <a:r>
              <a:rPr lang="en-US" altLang="ko-KR" dirty="0"/>
              <a:t> is high.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left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left(p)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Philosopher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ko-KR" dirty="0"/>
              <a:t> wishes to refer to the for</a:t>
            </a:r>
            <a:r>
              <a:rPr lang="en-US" altLang="zh-CN" dirty="0"/>
              <a:t>k</a:t>
            </a:r>
            <a:r>
              <a:rPr lang="en-US" altLang="ko-KR" dirty="0"/>
              <a:t> on their right </a:t>
            </a:r>
            <a:r>
              <a:rPr lang="en-US" altLang="ko-KR" dirty="0">
                <a:sym typeface="Wingdings" panose="05000000000000000000" pitchFamily="2" charset="2"/>
              </a:rPr>
              <a:t> call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right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6674" y="2960944"/>
            <a:ext cx="316835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F79646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think();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getforks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eat();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 err="1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putforks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();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9083" y="2957942"/>
            <a:ext cx="3384376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52000" rtlCol="0">
            <a:spAutoFit/>
          </a:bodyPr>
          <a:lstStyle/>
          <a:p>
            <a:r>
              <a:rPr lang="en-US" altLang="ko-KR" sz="13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 helper functions</a:t>
            </a: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left(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 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p; }</a:t>
            </a:r>
          </a:p>
          <a:p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right(</a:t>
            </a:r>
            <a:r>
              <a:rPr lang="en-US" altLang="ko-KR" sz="1300" dirty="0" err="1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int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p) {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	</a:t>
            </a:r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return 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(p +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 % </a:t>
            </a:r>
            <a:r>
              <a:rPr lang="en-US" altLang="ko-KR" sz="13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5</a:t>
            </a:r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32706" y="4253606"/>
            <a:ext cx="2836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Basic loop of each philosopher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9082" y="4273351"/>
            <a:ext cx="3449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Helper functions (Downey’s solutions)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625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Semaphore: A Definition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object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with an integer value and two routines</a:t>
            </a:r>
          </a:p>
          <a:p>
            <a:pPr lvl="1"/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sem_wait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sem_post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Initialization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Declare a semaphore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altLang="ko-KR" dirty="0"/>
              <a:t>and initialize it to the value 1</a:t>
            </a:r>
          </a:p>
          <a:p>
            <a:pPr lvl="2"/>
            <a:r>
              <a:rPr lang="en-US" altLang="ko-KR" dirty="0"/>
              <a:t>The second argument, 0, indicates that the semaphore is </a:t>
            </a:r>
            <a:r>
              <a:rPr lang="en-US" altLang="ko-KR" u="sng" dirty="0"/>
              <a:t>shared</a:t>
            </a:r>
            <a:r>
              <a:rPr lang="en-US" altLang="ko-KR" dirty="0"/>
              <a:t> between </a:t>
            </a:r>
            <a:r>
              <a:rPr lang="en-US" altLang="ko-KR" i="1" dirty="0"/>
              <a:t>threads in the same process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2453987"/>
            <a:ext cx="7200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#include &lt;semaphore.h&gt;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sem_t s;</a:t>
            </a:r>
          </a:p>
          <a:p>
            <a:pPr marL="342900" indent="-342900">
              <a:buFontTx/>
              <a:buAutoNum type="arabicPlain"/>
            </a:pP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sem_init(&amp;s,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ko-KR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ko-KR" sz="16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 to the value 1</a:t>
            </a:r>
            <a:endParaRPr lang="en-US" altLang="ko-KR" sz="1600" dirty="0">
              <a:solidFill>
                <a:srgbClr val="00B0F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51273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Dining Philosophers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need some </a:t>
            </a:r>
            <a:r>
              <a:rPr lang="en-US" altLang="ko-KR" b="1" dirty="0"/>
              <a:t>semaphore</a:t>
            </a:r>
            <a:r>
              <a:rPr lang="en-US" altLang="zh-CN" b="1" dirty="0"/>
              <a:t>s</a:t>
            </a:r>
            <a:r>
              <a:rPr lang="en-US" altLang="ko-KR" dirty="0"/>
              <a:t>, one for each fork: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forks[5]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Deadlock</a:t>
            </a:r>
            <a:r>
              <a:rPr lang="en-US" altLang="ko-KR" dirty="0"/>
              <a:t> occur</a:t>
            </a:r>
            <a:r>
              <a:rPr lang="en-US" altLang="zh-CN" dirty="0"/>
              <a:t>s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/>
              <a:t>If each philosopher happens to </a:t>
            </a:r>
            <a:r>
              <a:rPr lang="en-US" altLang="ko-KR" b="1" dirty="0"/>
              <a:t>grab the fork on their left</a:t>
            </a:r>
            <a:r>
              <a:rPr lang="en-US" altLang="ko-KR" dirty="0"/>
              <a:t> before any philosopher can grab the fork on their right.</a:t>
            </a:r>
          </a:p>
          <a:p>
            <a:pPr lvl="2"/>
            <a:r>
              <a:rPr lang="en-US" altLang="ko-KR" dirty="0"/>
              <a:t>Each will be stuck </a:t>
            </a:r>
            <a:r>
              <a:rPr lang="en-US" altLang="ko-KR" i="1" dirty="0"/>
              <a:t>holding one fork</a:t>
            </a:r>
            <a:r>
              <a:rPr lang="en-US" altLang="ko-KR" dirty="0"/>
              <a:t> and waiting for another, </a:t>
            </a:r>
            <a:r>
              <a:rPr lang="en-US" altLang="ko-KR" i="1" dirty="0"/>
              <a:t>forever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520788"/>
            <a:ext cx="4248472" cy="205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573016"/>
            <a:ext cx="587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getforks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 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400" b="1" dirty="0" err="1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putforks</a:t>
            </a:r>
            <a:r>
              <a:rPr lang="en-US" altLang="ko-KR" sz="1400" b="1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()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Routines (Broken Solution)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424552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Solution: Breaking The Dependency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how forks are acquired</a:t>
            </a:r>
            <a:endParaRPr lang="en-US" altLang="ko-KR" dirty="0"/>
          </a:p>
          <a:p>
            <a:pPr lvl="1"/>
            <a:r>
              <a:rPr lang="en-US" altLang="ko-KR" dirty="0"/>
              <a:t>Let’s assume that philosopher 4 acquire the forks in a </a:t>
            </a:r>
            <a:r>
              <a:rPr lang="en-US" altLang="ko-KR" i="1" dirty="0"/>
              <a:t>different order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There is no situation where each philosopher grabs one fork and is stuck waiting for another. </a:t>
            </a:r>
            <a:r>
              <a:rPr lang="en-US" altLang="ko-KR" b="1" dirty="0"/>
              <a:t>The cycle of waiting is broken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2060848"/>
            <a:ext cx="5472608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getforks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 ==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(forks[left(p)]);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(forks[right(p)]);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} </a:t>
            </a:r>
          </a:p>
          <a:p>
            <a:pPr marL="342900" indent="-342900">
              <a:buFontTx/>
              <a:buAutoNum type="arabicPlain"/>
            </a:pP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sz="13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34246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ko-KR" dirty="0"/>
              <a:t>Semaphore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ko-KR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CV</a:t>
            </a:r>
            <a:r>
              <a:rPr lang="en-US" altLang="ko-KR" dirty="0"/>
              <a:t>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9558" y="1090328"/>
            <a:ext cx="6276322" cy="5043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pthread_cond_t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pthread_mutex_t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lock;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only one thread can call this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*s, </a:t>
            </a:r>
            <a:r>
              <a:rPr lang="en-US" altLang="ko-KR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 = value;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Mutex_init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1165900338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</a:t>
            </a:r>
            <a:r>
              <a:rPr lang="ko-KR" altLang="en-US" dirty="0"/>
              <a:t> </a:t>
            </a:r>
            <a:r>
              <a:rPr lang="en-US" altLang="ko-KR" dirty="0"/>
              <a:t>using condition variable: </a:t>
            </a:r>
            <a:r>
              <a:rPr lang="en-US" altLang="ko-KR" dirty="0" err="1"/>
              <a:t>Zemaphores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4789" y="1916832"/>
            <a:ext cx="6276322" cy="2966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while (s-&gt;value &lt;=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Cond_wait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s-&gt;value--;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44863253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Implement Semaphores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Zemaphore</a:t>
            </a:r>
            <a:r>
              <a:rPr lang="en-US" altLang="zh-CN" dirty="0" err="1"/>
              <a:t>s</a:t>
            </a:r>
            <a:r>
              <a:rPr lang="en-US" altLang="ko-KR" dirty="0"/>
              <a:t> don’t maintain the invariant that </a:t>
            </a:r>
            <a:r>
              <a:rPr lang="en-US" altLang="ko-KR" i="1" dirty="0"/>
              <a:t>the value of </a:t>
            </a:r>
            <a:r>
              <a:rPr lang="en-US" altLang="ko-KR" dirty="0"/>
              <a:t>the semaphore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negative,</a:t>
            </a:r>
            <a:r>
              <a:rPr lang="zh-CN" altLang="en-US" dirty="0"/>
              <a:t> </a:t>
            </a:r>
            <a:r>
              <a:rPr lang="en-US" altLang="zh-CN" dirty="0"/>
              <a:t>reflects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The value </a:t>
            </a:r>
            <a:r>
              <a:rPr lang="en-US" altLang="ko-KR" u="sng" dirty="0"/>
              <a:t>never be lower than zero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This behavior is </a:t>
            </a:r>
            <a:r>
              <a:rPr lang="en-US" altLang="ko-KR" b="1" dirty="0"/>
              <a:t>easier</a:t>
            </a:r>
            <a:r>
              <a:rPr lang="en-US" altLang="ko-KR" dirty="0"/>
              <a:t> to implement and </a:t>
            </a:r>
            <a:r>
              <a:rPr lang="en-US" altLang="ko-KR" b="1" dirty="0"/>
              <a:t>matches</a:t>
            </a:r>
            <a:r>
              <a:rPr lang="en-US" altLang="ko-KR" dirty="0"/>
              <a:t> the current Linux implementation.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4789" y="1340768"/>
            <a:ext cx="6276322" cy="2550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lain" startAt="22"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Zem_post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Zem_t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s-&gt;value++;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Cond_signal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altLang="ko-KR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Mutex_unlock</a:t>
            </a: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(&amp;s-&gt;lock); </a:t>
            </a:r>
          </a:p>
          <a:p>
            <a:pPr marL="342900" indent="-342900">
              <a:lnSpc>
                <a:spcPct val="150000"/>
              </a:lnSpc>
              <a:buFontTx/>
              <a:buAutoNum type="arabicPlain" startAt="22"/>
            </a:pPr>
            <a:r>
              <a:rPr lang="en-US" altLang="ko-K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altLang="ko-KR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56378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3AE-EFCD-C7B7-AFC6-0E145E95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semaphores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C.V.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E370-B4EE-9D10-B31C-B4F416B5F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difficult!</a:t>
            </a:r>
            <a:endParaRPr lang="en-HK" altLang="zh-CN" dirty="0"/>
          </a:p>
          <a:p>
            <a:pPr lvl="1"/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yourself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43D71-1A96-491E-E05A-205D24770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39F0-24B0-E344-B2A5-6744D805A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88763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Simply </a:t>
            </a:r>
            <a:r>
              <a:rPr lang="en-US" altLang="ko-KR" b="1" dirty="0"/>
              <a:t>increments</a:t>
            </a:r>
            <a:r>
              <a:rPr lang="en-US" altLang="ko-KR" dirty="0"/>
              <a:t> the value of the semaphore.</a:t>
            </a:r>
          </a:p>
          <a:p>
            <a:pPr lvl="1"/>
            <a:r>
              <a:rPr lang="en-US" altLang="ko-KR" dirty="0"/>
              <a:t>If there is a thread waiting to be woken, </a:t>
            </a:r>
            <a:r>
              <a:rPr lang="en-US" altLang="ko-KR" b="1" dirty="0"/>
              <a:t>wakes </a:t>
            </a:r>
            <a:r>
              <a:rPr lang="en-US" altLang="ko-KR" dirty="0"/>
              <a:t>one of them up.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	increment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if there are one or more threads waiting, wake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58373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Interact with Semaphore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the value of the semaphore was </a:t>
            </a:r>
            <a:r>
              <a:rPr lang="en-US" altLang="ko-KR" i="1" dirty="0"/>
              <a:t>one</a:t>
            </a:r>
            <a:r>
              <a:rPr lang="en-US" altLang="ko-KR" dirty="0"/>
              <a:t> or </a:t>
            </a:r>
            <a:r>
              <a:rPr lang="en-US" altLang="ko-KR" i="1" dirty="0"/>
              <a:t>higher</a:t>
            </a:r>
            <a:r>
              <a:rPr lang="en-US" altLang="ko-KR" dirty="0"/>
              <a:t> when called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ko-KR" dirty="0"/>
              <a:t>, </a:t>
            </a:r>
            <a:r>
              <a:rPr lang="en-US" altLang="ko-KR" b="1" dirty="0"/>
              <a:t>return right away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will cause the caller to </a:t>
            </a:r>
            <a:r>
              <a:rPr lang="en-US" altLang="ko-KR" u="sng" dirty="0"/>
              <a:t>suspend execution</a:t>
            </a:r>
            <a:r>
              <a:rPr lang="en-US" altLang="ko-KR" dirty="0"/>
              <a:t> waiting for a subsequent post.</a:t>
            </a:r>
          </a:p>
          <a:p>
            <a:pPr lvl="1"/>
            <a:r>
              <a:rPr lang="en-US" altLang="ko-KR" dirty="0"/>
              <a:t>When negative, the value of the semaphore is equal to the number of waiting threads.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580" y="1538789"/>
            <a:ext cx="75968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*s)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	decrement the value of semaphore s by one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	wait if value of semaphore s is negative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} </a:t>
            </a:r>
          </a:p>
        </p:txBody>
      </p:sp>
    </p:spTree>
    <p:extLst>
      <p:ext uri="{BB962C8B-B14F-4D97-AF65-F5344CB8AC3E}">
        <p14:creationId xmlns:p14="http://schemas.microsoft.com/office/powerpoint/2010/main" val="3847876216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0C47-1035-964C-B285-4CEDD08F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F60120-BBBF-8D48-9BE3-9C801A5D9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3" y="879475"/>
            <a:ext cx="7887312" cy="55022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278AF8-0188-D34A-9284-17FBBF466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B2F4E-B16E-654C-B13E-71679B3B2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75332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Semaphores (Locks)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should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1"/>
            <a:r>
              <a:rPr lang="en-US" altLang="ko-KR" dirty="0"/>
              <a:t>The initial value should be </a:t>
            </a:r>
            <a:r>
              <a:rPr lang="en-US" altLang="ko-KR" b="1" dirty="0"/>
              <a:t>1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572" y="1971997"/>
            <a:ext cx="788487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initialize semaphore to X;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//critical section here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(&amp;m);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7" name="내용 개체 틀 11">
            <a:extLst>
              <a:ext uri="{FF2B5EF4-FFF2-40B4-BE49-F238E27FC236}">
                <a16:creationId xmlns:a16="http://schemas.microsoft.com/office/drawing/2014/main" id="{D36606B8-8423-654E-B155-124966F73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411506"/>
              </p:ext>
            </p:extLst>
          </p:nvPr>
        </p:nvGraphicFramePr>
        <p:xfrm>
          <a:off x="791799" y="3715591"/>
          <a:ext cx="777686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Value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of Semaphore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Thread 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sema_wait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148945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Trace: Two Threads Using A Semaphore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165142"/>
              </p:ext>
            </p:extLst>
          </p:nvPr>
        </p:nvGraphicFramePr>
        <p:xfrm>
          <a:off x="755576" y="803488"/>
          <a:ext cx="7308813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Thread  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set: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begin)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4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decrement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&lt; 0)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Vijaya" panose="020B0604020202020204" pitchFamily="34" charset="0"/>
                          <a:ea typeface="맑은 고딕" panose="020B0503020000020004" pitchFamily="50" charset="-127"/>
                          <a:cs typeface="Vijaya" panose="020B0604020202020204" pitchFamily="34" charset="0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Switch → T0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sect: end)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-1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increment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sleeping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wak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(T1)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Interrupt; Switch → T1</a:t>
                      </a:r>
                      <a:endParaRPr lang="ko-KR" altLang="en-US" sz="1200" i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Vijaya" panose="020B0604020202020204" pitchFamily="34" charset="0"/>
                        <a:ea typeface="맑은 고딕" panose="020B0503020000020004" pitchFamily="50" charset="-127"/>
                        <a:cs typeface="Vijay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sem_wait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retruns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crit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sect)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call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8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Ready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sem_post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 returns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Running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5364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Semaphores As Condition Variables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should 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ko-KR" dirty="0"/>
              <a:t> be?</a:t>
            </a:r>
          </a:p>
          <a:p>
            <a:pPr lvl="2"/>
            <a:r>
              <a:rPr lang="en-US" altLang="ko-KR" dirty="0"/>
              <a:t>The value of semaphore should be set to is </a:t>
            </a:r>
            <a:r>
              <a:rPr lang="en-US" altLang="ko-KR" b="1" dirty="0"/>
              <a:t>0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CSCI3150 Intro to OS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08720"/>
            <a:ext cx="5904656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child(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("child\n");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signal here: child is done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 }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  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  main(</a:t>
            </a:r>
            <a:r>
              <a:rPr lang="en-US" altLang="ko-KR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should X be?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begin\n");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child,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  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(&amp;s); </a:t>
            </a:r>
            <a:r>
              <a:rPr lang="en-US" altLang="ko-KR" sz="14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wait here for child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	</a:t>
            </a:r>
            <a:r>
              <a:rPr lang="en-US" altLang="ko-KR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("parent: end\n");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	</a:t>
            </a:r>
            <a:r>
              <a:rPr lang="en-US" altLang="ko-KR" sz="1400" dirty="0">
                <a:solidFill>
                  <a:srgbClr val="F79646">
                    <a:lumMod val="75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} </a:t>
            </a:r>
            <a:endParaRPr lang="en-US" altLang="ko-KR" sz="1400" dirty="0">
              <a:solidFill>
                <a:prstClr val="black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5085184"/>
            <a:ext cx="275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 Parent Waiting For Its Child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224" y="4365104"/>
            <a:ext cx="237626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parent: begin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child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Courier New" panose="02070309020205020404" pitchFamily="49" charset="0"/>
                <a:ea typeface="맑은 고딕" pitchFamily="50" charset="-127"/>
                <a:cs typeface="Courier New" panose="02070309020205020404" pitchFamily="49" charset="0"/>
              </a:rPr>
              <a:t>parent: 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6953" y="5085184"/>
            <a:ext cx="1929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execution result</a:t>
            </a:r>
            <a:endParaRPr lang="ko-KR" altLang="en-US" sz="1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95647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1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4.xml><?xml version="1.0" encoding="utf-8"?>
<a:theme xmlns:a="http://schemas.openxmlformats.org/drawingml/2006/main" name="1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5.xml><?xml version="1.0" encoding="utf-8"?>
<a:theme xmlns:a="http://schemas.openxmlformats.org/drawingml/2006/main" name="2_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6.xml><?xml version="1.0" encoding="utf-8"?>
<a:theme xmlns:a="http://schemas.openxmlformats.org/drawingml/2006/main" name="2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3150</Template>
  <TotalTime>113508</TotalTime>
  <Words>3596</Words>
  <Application>Microsoft Macintosh PowerPoint</Application>
  <PresentationFormat>On-screen Show (4:3)</PresentationFormat>
  <Paragraphs>681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Adobe 고딕 Std B</vt:lpstr>
      <vt:lpstr>굴림</vt:lpstr>
      <vt:lpstr>HY견고딕</vt:lpstr>
      <vt:lpstr>맑은 고딕</vt:lpstr>
      <vt:lpstr>맑은 고딕</vt:lpstr>
      <vt:lpstr>Arial</vt:lpstr>
      <vt:lpstr>Courier New</vt:lpstr>
      <vt:lpstr>Helvetica Neue</vt:lpstr>
      <vt:lpstr>Vijaya</vt:lpstr>
      <vt:lpstr>Wingdings</vt:lpstr>
      <vt:lpstr>3150-revised</vt:lpstr>
      <vt:lpstr>3150</vt:lpstr>
      <vt:lpstr>1_3150-revised</vt:lpstr>
      <vt:lpstr>1_3150</vt:lpstr>
      <vt:lpstr>2_3150-revised</vt:lpstr>
      <vt:lpstr>2_3150</vt:lpstr>
      <vt:lpstr>CSCI3150 Introduction to Operating Systems</vt:lpstr>
      <vt:lpstr>Semaphore</vt:lpstr>
      <vt:lpstr>Semaphore: A Definition</vt:lpstr>
      <vt:lpstr>Interact with Semaphore</vt:lpstr>
      <vt:lpstr>Interact with Semaphore</vt:lpstr>
      <vt:lpstr>PowerPoint Presentation</vt:lpstr>
      <vt:lpstr>Binary Semaphores (Locks)</vt:lpstr>
      <vt:lpstr>Thread Trace: Two Threads Using A Semaphore</vt:lpstr>
      <vt:lpstr>Semaphores As Condition Variables</vt:lpstr>
      <vt:lpstr>Thread Trace: Parent Waiting For Child (Case 1)</vt:lpstr>
      <vt:lpstr>Thread Trace: Parent Waiting For Child (Case 2)</vt:lpstr>
      <vt:lpstr>The Producer/Consumer (Bounded-Buffer) Problem</vt:lpstr>
      <vt:lpstr>The Producer/Consumer (Bounded-Buffer) Problem</vt:lpstr>
      <vt:lpstr>The Producer/Consumer (Bounded-Buffer) Problem</vt:lpstr>
      <vt:lpstr>PowerPoint Presentation</vt:lpstr>
      <vt:lpstr>A Solution: Adding Mutual Exclusion</vt:lpstr>
      <vt:lpstr>A Solution: Adding Mutual Exclusion</vt:lpstr>
      <vt:lpstr>A Solution: Adding Mutual Exclusion (Cont.)</vt:lpstr>
      <vt:lpstr>PowerPoint Presentation</vt:lpstr>
      <vt:lpstr>A Working Solution</vt:lpstr>
      <vt:lpstr>A Working Solution</vt:lpstr>
      <vt:lpstr>Reader-Writer Locks</vt:lpstr>
      <vt:lpstr>A Reader-Writer Locks</vt:lpstr>
      <vt:lpstr>A Reader-Writer Locks</vt:lpstr>
      <vt:lpstr>A Reader-Writer Locks (Cont.)</vt:lpstr>
      <vt:lpstr>PowerPoint Presentation</vt:lpstr>
      <vt:lpstr>A Reader-Writer Locks (Cont.)</vt:lpstr>
      <vt:lpstr>The Dining Philosophers</vt:lpstr>
      <vt:lpstr>The Dining Philosophers (Cont.)</vt:lpstr>
      <vt:lpstr>The Dining Philosophers (Cont.)</vt:lpstr>
      <vt:lpstr>A Solution: Breaking The Dependency</vt:lpstr>
      <vt:lpstr>How to Implement Semaphores using CV: Zemaphores</vt:lpstr>
      <vt:lpstr>Semaphore using condition variable: Zemaphores</vt:lpstr>
      <vt:lpstr>How To Implement Semaphores (Cont.)</vt:lpstr>
      <vt:lpstr>Using semaphores to implement C.V.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4212</cp:revision>
  <cp:lastPrinted>2019-09-09T02:10:38Z</cp:lastPrinted>
  <dcterms:created xsi:type="dcterms:W3CDTF">2011-05-01T06:09:10Z</dcterms:created>
  <dcterms:modified xsi:type="dcterms:W3CDTF">2024-10-06T06:36:04Z</dcterms:modified>
  <cp:category/>
</cp:coreProperties>
</file>